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362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465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11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551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309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defTabSz="457200"/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92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63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83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3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ChangeArrowheads="1"/>
          </p:cNvSpPr>
          <p:nvPr/>
        </p:nvSpPr>
        <p:spPr bwMode="auto">
          <a:xfrm>
            <a:off x="4368800" y="0"/>
            <a:ext cx="3403600" cy="9017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117600" y="1219200"/>
            <a:ext cx="10058400" cy="1752600"/>
          </a:xfrm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</a:extLst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110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17600" y="3048000"/>
            <a:ext cx="10058400" cy="838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3600" i="1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31109" name="Rectangle 5"/>
          <p:cNvSpPr>
            <a:spLocks noChangeArrowheads="1"/>
          </p:cNvSpPr>
          <p:nvPr/>
        </p:nvSpPr>
        <p:spPr bwMode="auto">
          <a:xfrm>
            <a:off x="0" y="6248400"/>
            <a:ext cx="121920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B1E7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graphicFrame>
        <p:nvGraphicFramePr>
          <p:cNvPr id="431110" name="Object 6"/>
          <p:cNvGraphicFramePr>
            <a:graphicFrameLocks noChangeAspect="1"/>
          </p:cNvGraphicFramePr>
          <p:nvPr/>
        </p:nvGraphicFramePr>
        <p:xfrm>
          <a:off x="10955867" y="6261100"/>
          <a:ext cx="1219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3" imgW="2331720" imgH="1490472" progId="Word.Picture.8">
                  <p:embed/>
                </p:oleObj>
              </mc:Choice>
              <mc:Fallback>
                <p:oleObj name="Picture" r:id="rId3" imgW="2331720" imgH="149047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5867" y="6261100"/>
                        <a:ext cx="1219200" cy="584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A066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1111" name="Rectangle 7"/>
          <p:cNvSpPr>
            <a:spLocks noChangeArrowheads="1"/>
          </p:cNvSpPr>
          <p:nvPr/>
        </p:nvSpPr>
        <p:spPr bwMode="auto">
          <a:xfrm>
            <a:off x="10953752" y="6262688"/>
            <a:ext cx="1198033" cy="569912"/>
          </a:xfrm>
          <a:prstGeom prst="rect">
            <a:avLst/>
          </a:prstGeom>
          <a:noFill/>
          <a:ln w="9525">
            <a:solidFill>
              <a:srgbClr val="3A066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1112" name="Text Box 8"/>
          <p:cNvSpPr txBox="1">
            <a:spLocks noChangeArrowheads="1"/>
          </p:cNvSpPr>
          <p:nvPr/>
        </p:nvSpPr>
        <p:spPr bwMode="auto">
          <a:xfrm>
            <a:off x="5155413" y="517525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Presentation Pro</a:t>
            </a:r>
            <a:endParaRPr lang="en-US" altLang="en-US" sz="3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48386"/>
      </p:ext>
    </p:extLst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41657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985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4610777"/>
      </p:ext>
    </p:extLst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10789"/>
      </p:ext>
    </p:extLst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28636"/>
      </p:ext>
    </p:extLst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20671"/>
      </p:ext>
    </p:extLst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112104"/>
      </p:ext>
    </p:extLst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9908265"/>
      </p:ext>
    </p:extLst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194361"/>
      </p:ext>
    </p:extLst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19375"/>
      </p:ext>
    </p:extLst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93675"/>
            <a:ext cx="2870200" cy="269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93675"/>
            <a:ext cx="8407400" cy="269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56469"/>
      </p:ext>
    </p:extLst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676"/>
            <a:ext cx="11176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57814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0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27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5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4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43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7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7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prstClr val="white"/>
                </a:solidFill>
              </a:rPr>
              <a:pPr defTabSz="457200"/>
              <a:t>1/14/2016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prstClr val="white"/>
                </a:solidFill>
              </a:rPr>
              <a:pPr defTabSz="4572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107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8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4117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83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2350"/>
            <a:ext cx="121920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084" name="Picture 4"/>
          <p:cNvPicPr preferRelativeResize="0"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485" y="6369051"/>
            <a:ext cx="3018367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90601"/>
            <a:ext cx="114808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4300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93676"/>
            <a:ext cx="11176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30087" name="Rectangle 7"/>
          <p:cNvSpPr>
            <a:spLocks noChangeArrowheads="1"/>
          </p:cNvSpPr>
          <p:nvPr/>
        </p:nvSpPr>
        <p:spPr bwMode="auto">
          <a:xfrm>
            <a:off x="0" y="6373814"/>
            <a:ext cx="1619251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Chapter 12</a:t>
            </a:r>
          </a:p>
        </p:txBody>
      </p:sp>
      <p:sp>
        <p:nvSpPr>
          <p:cNvPr id="430088" name="Rectangle 8"/>
          <p:cNvSpPr>
            <a:spLocks noChangeArrowheads="1"/>
          </p:cNvSpPr>
          <p:nvPr/>
        </p:nvSpPr>
        <p:spPr bwMode="auto">
          <a:xfrm>
            <a:off x="1877485" y="6373814"/>
            <a:ext cx="3837516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Section</a:t>
            </a:r>
          </a:p>
        </p:txBody>
      </p:sp>
      <p:sp>
        <p:nvSpPr>
          <p:cNvPr id="430089" name="Line 9"/>
          <p:cNvSpPr>
            <a:spLocks noChangeShapeType="1"/>
          </p:cNvSpPr>
          <p:nvPr/>
        </p:nvSpPr>
        <p:spPr bwMode="auto">
          <a:xfrm>
            <a:off x="6070600" y="6584950"/>
            <a:ext cx="1515533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0" name="Line 10"/>
          <p:cNvSpPr>
            <a:spLocks noChangeShapeType="1"/>
          </p:cNvSpPr>
          <p:nvPr/>
        </p:nvSpPr>
        <p:spPr bwMode="auto">
          <a:xfrm>
            <a:off x="1879600" y="6597650"/>
            <a:ext cx="3014133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1" name="Line 11"/>
          <p:cNvSpPr>
            <a:spLocks noChangeShapeType="1"/>
          </p:cNvSpPr>
          <p:nvPr/>
        </p:nvSpPr>
        <p:spPr bwMode="auto">
          <a:xfrm flipH="1">
            <a:off x="0" y="6604000"/>
            <a:ext cx="1608667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2" name="Text Box 12"/>
          <p:cNvSpPr txBox="1">
            <a:spLocks noChangeArrowheads="1"/>
          </p:cNvSpPr>
          <p:nvPr/>
        </p:nvSpPr>
        <p:spPr bwMode="auto">
          <a:xfrm>
            <a:off x="6057900" y="6373813"/>
            <a:ext cx="1219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323932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5" grpId="0" build="p" bldLvl="5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0086" grpId="0" autoUpdateAnimBg="0"/>
    </p:bld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 kern="1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rgbClr val="1E74D2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rgbClr val="0066CC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066CC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rgbClr val="1E74D2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600" kern="1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1.11.16 (Monday)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944644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Please write down the </a:t>
            </a:r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4 questions. Use the chart on the next slide to answer. Will turn in 4 Weekly Warm Up’s on Friday (1.8.16)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52400" y="1742964"/>
            <a:ext cx="123444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What was the GDP growth for the year 2004 according to the chart?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According to the chart, what was the GDP growth for 2012?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According to the chart, what year saw the lowest trough for GDP?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2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According to the chart, what year saw the highest peak?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>
              <a:solidFill>
                <a:prstClr val="black">
                  <a:lumMod val="95000"/>
                  <a:lumOff val="5000"/>
                </a:prstClr>
              </a:solidFill>
              <a:latin typeface="Comic Sans MS" panose="030F0702030302020204" pitchFamily="66" charset="0"/>
            </a:endParaRP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6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67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1.12.16 (Tuesday)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550" y="813219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Please write down the </a:t>
            </a:r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5 questions. Will turn in at the end of class.</a:t>
            </a:r>
            <a:endParaRPr lang="en-US" sz="2000" i="1" u="sng" dirty="0">
              <a:solidFill>
                <a:srgbClr val="E25247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4000" y="1392160"/>
            <a:ext cx="11747500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Which empire collapsed due to inflation even though they had no idea what inflation was at the time?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In Cost-Pull inflation, how does a business pass on extra costs from rise in raw materials?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What is the most common cause of Demand Pull inflation?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Why is inflation such a real problem?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 typeface="+mj-lt"/>
              <a:buAutoNum type="arabicPeriod"/>
            </a:pPr>
            <a:r>
              <a:rPr lang="en-US" sz="3000" dirty="0">
                <a:solidFill>
                  <a:prstClr val="black">
                    <a:lumMod val="95000"/>
                    <a:lumOff val="5000"/>
                  </a:prstClr>
                </a:solidFill>
                <a:latin typeface="Comic Sans MS" panose="030F0702030302020204" pitchFamily="66" charset="0"/>
              </a:rPr>
              <a:t>What are some of the factors that can derail low inflation?</a:t>
            </a:r>
            <a:endParaRPr lang="en-US" sz="30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077" y="2967335"/>
            <a:ext cx="1161785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Please look on wiki page under SSEMA1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Click on the link for what is inflation to 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Answer warm up </a:t>
            </a:r>
            <a:r>
              <a:rPr lang="en-US" sz="5400" b="1" cap="none" spc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for Tuesday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118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67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1.13.16 (Wednesday)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550" y="813219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Please write down the 4</a:t>
            </a:r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 questions. Use the chart on the next slide to answer. </a:t>
            </a:r>
            <a:endParaRPr lang="en-US" sz="2000" i="1" u="sng" dirty="0">
              <a:solidFill>
                <a:srgbClr val="E25247"/>
              </a:solidFill>
              <a:latin typeface="Tw Cen MT" panose="020B060202010402060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444" y="1335903"/>
            <a:ext cx="1167271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What is the relative value of $100 in the state of Georgia?</a:t>
            </a:r>
          </a:p>
          <a:p>
            <a:pPr marL="342900" indent="-342900">
              <a:buFontTx/>
              <a:buAutoNum type="arabicPeriod"/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Which state offers you the best value for your $100?</a:t>
            </a:r>
          </a:p>
          <a:p>
            <a:pPr marL="342900" indent="-342900">
              <a:buFontTx/>
              <a:buAutoNum type="arabicPeriod"/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Which state offers you the closest real value for your $100?</a:t>
            </a:r>
          </a:p>
          <a:p>
            <a:pPr marL="342900" indent="-342900">
              <a:buFontTx/>
              <a:buAutoNum type="arabicPeriod"/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Which state offers you the worst value for your $100?</a:t>
            </a: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981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2679"/>
            <a:ext cx="10604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1.14.16 (Thursday)</a:t>
            </a:r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7550" y="813219"/>
            <a:ext cx="106045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Please write down the 4</a:t>
            </a:r>
            <a:r>
              <a:rPr lang="en-US" sz="2000" i="1" u="sng" dirty="0">
                <a:solidFill>
                  <a:srgbClr val="E25247"/>
                </a:solidFill>
                <a:latin typeface="Tw Cen MT" panose="020B0602020104020603"/>
              </a:rPr>
              <a:t> questions. Use the chart on the next slide to answer. </a:t>
            </a:r>
            <a:endParaRPr lang="en-US" sz="2000" i="1" u="sng" dirty="0">
              <a:solidFill>
                <a:srgbClr val="E25247"/>
              </a:solidFill>
              <a:latin typeface="Tw Cen MT" panose="020B060202010402060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850" y="1225689"/>
            <a:ext cx="111386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4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What is the highest that the overall unemployment rate has been according to the chart?</a:t>
            </a:r>
          </a:p>
          <a:p>
            <a:pPr marL="342900" indent="-342900">
              <a:buFontTx/>
              <a:buAutoNum type="arabicPeriod"/>
            </a:pP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When was the unemployment rate highest for a African Americans?</a:t>
            </a:r>
          </a:p>
          <a:p>
            <a:pPr marL="342900" indent="-342900">
              <a:buFontTx/>
              <a:buAutoNum type="arabicPeriod"/>
            </a:pP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Which group, historically, has had the lowest unemployment rate?</a:t>
            </a:r>
          </a:p>
          <a:p>
            <a:pPr marL="342900" indent="-342900">
              <a:buFontTx/>
              <a:buAutoNum type="arabicPeriod"/>
            </a:pP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When was the overall unemployment rate at 10%?</a:t>
            </a: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20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econ_template">
  <a:themeElements>
    <a:clrScheme name="">
      <a:dk1>
        <a:srgbClr val="000000"/>
      </a:dk1>
      <a:lt1>
        <a:srgbClr val="006666"/>
      </a:lt1>
      <a:dk2>
        <a:srgbClr val="800000"/>
      </a:dk2>
      <a:lt2>
        <a:srgbClr val="4D4D4D"/>
      </a:lt2>
      <a:accent1>
        <a:srgbClr val="CC9900"/>
      </a:accent1>
      <a:accent2>
        <a:srgbClr val="800000"/>
      </a:accent2>
      <a:accent3>
        <a:srgbClr val="AAB8B8"/>
      </a:accent3>
      <a:accent4>
        <a:srgbClr val="000000"/>
      </a:accent4>
      <a:accent5>
        <a:srgbClr val="E2CAAA"/>
      </a:accent5>
      <a:accent6>
        <a:srgbClr val="730000"/>
      </a:accent6>
      <a:hlink>
        <a:srgbClr val="000099"/>
      </a:hlink>
      <a:folHlink>
        <a:srgbClr val="003300"/>
      </a:folHlink>
    </a:clrScheme>
    <a:fontScheme name="econ_template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econ_template.pot 1">
        <a:dk1>
          <a:srgbClr val="4D4D4D"/>
        </a:dk1>
        <a:lt1>
          <a:srgbClr val="FFFFFF"/>
        </a:lt1>
        <a:dk2>
          <a:srgbClr val="006666"/>
        </a:dk2>
        <a:lt2>
          <a:srgbClr val="CC9900"/>
        </a:lt2>
        <a:accent1>
          <a:srgbClr val="CC9900"/>
        </a:accent1>
        <a:accent2>
          <a:srgbClr val="800000"/>
        </a:accent2>
        <a:accent3>
          <a:srgbClr val="AAB8B8"/>
        </a:accent3>
        <a:accent4>
          <a:srgbClr val="DADADA"/>
        </a:accent4>
        <a:accent5>
          <a:srgbClr val="E2CAAA"/>
        </a:accent5>
        <a:accent6>
          <a:srgbClr val="730000"/>
        </a:accent6>
        <a:hlink>
          <a:srgbClr val="C0C0C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2">
        <a:dk1>
          <a:srgbClr val="010000"/>
        </a:dk1>
        <a:lt1>
          <a:srgbClr val="C0C0C0"/>
        </a:lt1>
        <a:dk2>
          <a:srgbClr val="010000"/>
        </a:dk2>
        <a:lt2>
          <a:srgbClr val="C0C0C0"/>
        </a:lt2>
        <a:accent1>
          <a:srgbClr val="969696"/>
        </a:accent1>
        <a:accent2>
          <a:srgbClr val="000000"/>
        </a:accent2>
        <a:accent3>
          <a:srgbClr val="DCDCDC"/>
        </a:accent3>
        <a:accent4>
          <a:srgbClr val="010000"/>
        </a:accent4>
        <a:accent5>
          <a:srgbClr val="C9C9C9"/>
        </a:accent5>
        <a:accent6>
          <a:srgbClr val="0000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3">
        <a:dk1>
          <a:srgbClr val="4D4D4D"/>
        </a:dk1>
        <a:lt1>
          <a:srgbClr val="99CCFF"/>
        </a:lt1>
        <a:dk2>
          <a:srgbClr val="4D4D4D"/>
        </a:dk2>
        <a:lt2>
          <a:srgbClr val="000000"/>
        </a:lt2>
        <a:accent1>
          <a:srgbClr val="990099"/>
        </a:accent1>
        <a:accent2>
          <a:srgbClr val="FFCC00"/>
        </a:accent2>
        <a:accent3>
          <a:srgbClr val="CAE2FF"/>
        </a:accent3>
        <a:accent4>
          <a:srgbClr val="404040"/>
        </a:accent4>
        <a:accent5>
          <a:srgbClr val="CAAACA"/>
        </a:accent5>
        <a:accent6>
          <a:srgbClr val="E7B9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4">
        <a:dk1>
          <a:srgbClr val="000000"/>
        </a:dk1>
        <a:lt1>
          <a:srgbClr val="FFFF00"/>
        </a:lt1>
        <a:dk2>
          <a:srgbClr val="000066"/>
        </a:dk2>
        <a:lt2>
          <a:srgbClr val="99CC00"/>
        </a:lt2>
        <a:accent1>
          <a:srgbClr val="99CC00"/>
        </a:accent1>
        <a:accent2>
          <a:srgbClr val="FFFF00"/>
        </a:accent2>
        <a:accent3>
          <a:srgbClr val="AAAAB8"/>
        </a:accent3>
        <a:accent4>
          <a:srgbClr val="DADA00"/>
        </a:accent4>
        <a:accent5>
          <a:srgbClr val="CAE2AA"/>
        </a:accent5>
        <a:accent6>
          <a:srgbClr val="E7E700"/>
        </a:accent6>
        <a:hlink>
          <a:srgbClr val="9999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5">
        <a:dk1>
          <a:srgbClr val="969696"/>
        </a:dk1>
        <a:lt1>
          <a:srgbClr val="FFCC00"/>
        </a:lt1>
        <a:dk2>
          <a:srgbClr val="FF6600"/>
        </a:dk2>
        <a:lt2>
          <a:srgbClr val="009900"/>
        </a:lt2>
        <a:accent1>
          <a:srgbClr val="FFCC00"/>
        </a:accent1>
        <a:accent2>
          <a:srgbClr val="009900"/>
        </a:accent2>
        <a:accent3>
          <a:srgbClr val="FFB8AA"/>
        </a:accent3>
        <a:accent4>
          <a:srgbClr val="DAAE00"/>
        </a:accent4>
        <a:accent5>
          <a:srgbClr val="FFE2AA"/>
        </a:accent5>
        <a:accent6>
          <a:srgbClr val="008A00"/>
        </a:accent6>
        <a:hlink>
          <a:srgbClr val="FFFFFF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6">
        <a:dk1>
          <a:srgbClr val="000000"/>
        </a:dk1>
        <a:lt1>
          <a:srgbClr val="FFCC00"/>
        </a:lt1>
        <a:dk2>
          <a:srgbClr val="336600"/>
        </a:dk2>
        <a:lt2>
          <a:srgbClr val="969696"/>
        </a:lt2>
        <a:accent1>
          <a:srgbClr val="336600"/>
        </a:accent1>
        <a:accent2>
          <a:srgbClr val="CCCC00"/>
        </a:accent2>
        <a:accent3>
          <a:srgbClr val="FFE2AA"/>
        </a:accent3>
        <a:accent4>
          <a:srgbClr val="000000"/>
        </a:accent4>
        <a:accent5>
          <a:srgbClr val="ADB8AA"/>
        </a:accent5>
        <a:accent6>
          <a:srgbClr val="B9B900"/>
        </a:accent6>
        <a:hlink>
          <a:srgbClr val="FFFFFF"/>
        </a:hlink>
        <a:folHlink>
          <a:srgbClr val="FFFF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7">
        <a:dk1>
          <a:srgbClr val="010000"/>
        </a:dk1>
        <a:lt1>
          <a:srgbClr val="99CCFF"/>
        </a:lt1>
        <a:dk2>
          <a:srgbClr val="666633"/>
        </a:dk2>
        <a:lt2>
          <a:srgbClr val="969696"/>
        </a:lt2>
        <a:accent1>
          <a:srgbClr val="666633"/>
        </a:accent1>
        <a:accent2>
          <a:srgbClr val="FFCC00"/>
        </a:accent2>
        <a:accent3>
          <a:srgbClr val="CAE2FF"/>
        </a:accent3>
        <a:accent4>
          <a:srgbClr val="010000"/>
        </a:accent4>
        <a:accent5>
          <a:srgbClr val="B8B8AD"/>
        </a:accent5>
        <a:accent6>
          <a:srgbClr val="E7B900"/>
        </a:accent6>
        <a:hlink>
          <a:srgbClr val="FFFF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8">
        <a:dk1>
          <a:srgbClr val="9900CC"/>
        </a:dk1>
        <a:lt1>
          <a:srgbClr val="FFCC00"/>
        </a:lt1>
        <a:dk2>
          <a:srgbClr val="FF3300"/>
        </a:dk2>
        <a:lt2>
          <a:srgbClr val="969696"/>
        </a:lt2>
        <a:accent1>
          <a:srgbClr val="FF3300"/>
        </a:accent1>
        <a:accent2>
          <a:srgbClr val="FFCC00"/>
        </a:accent2>
        <a:accent3>
          <a:srgbClr val="FFE2AA"/>
        </a:accent3>
        <a:accent4>
          <a:srgbClr val="8200AE"/>
        </a:accent4>
        <a:accent5>
          <a:srgbClr val="FFADAA"/>
        </a:accent5>
        <a:accent6>
          <a:srgbClr val="E7B900"/>
        </a:accent6>
        <a:hlink>
          <a:srgbClr val="FFFF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352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Tw Cen MT</vt:lpstr>
      <vt:lpstr>Celestial</vt:lpstr>
      <vt:lpstr>econ_template</vt:lpstr>
      <vt:lpstr>Picture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2016-01-14T23:09:26Z</dcterms:created>
  <dcterms:modified xsi:type="dcterms:W3CDTF">2016-01-14T23:10:29Z</dcterms:modified>
</cp:coreProperties>
</file>